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1pPr>
    <a:lvl2pPr marL="0" marR="0" indent="3429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2pPr>
    <a:lvl3pPr marL="0" marR="0" indent="6858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3pPr>
    <a:lvl4pPr marL="0" marR="0" indent="10287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4pPr>
    <a:lvl5pPr marL="0" marR="0" indent="13716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5pPr>
    <a:lvl6pPr marL="0" marR="0" indent="17145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6pPr>
    <a:lvl7pPr marL="0" marR="0" indent="20574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7pPr>
    <a:lvl8pPr marL="0" marR="0" indent="24003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8pPr>
    <a:lvl9pPr marL="0" marR="0" indent="27432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 b="def" i="def"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"/>
          <p:cNvSpPr/>
          <p:nvPr/>
        </p:nvSpPr>
        <p:spPr>
          <a:xfrm>
            <a:off x="1016000" y="7874000"/>
            <a:ext cx="22351997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" name="Title Text"/>
          <p:cNvSpPr txBox="1"/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half" idx="1"/>
          </p:nvPr>
        </p:nvSpPr>
        <p:spPr>
          <a:xfrm>
            <a:off x="1016000" y="7975600"/>
            <a:ext cx="22352000" cy="45974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22944467" y="12922250"/>
            <a:ext cx="419089" cy="469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“"/>
          <p:cNvSpPr txBox="1"/>
          <p:nvPr/>
        </p:nvSpPr>
        <p:spPr>
          <a:xfrm>
            <a:off x="965200" y="1041400"/>
            <a:ext cx="3130550" cy="595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1" i="0" spc="0" sz="4000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02" name="Type a quote here."/>
          <p:cNvSpPr txBox="1"/>
          <p:nvPr>
            <p:ph type="body" sz="quarter" idx="21"/>
          </p:nvPr>
        </p:nvSpPr>
        <p:spPr>
          <a:xfrm>
            <a:off x="3632200" y="5442942"/>
            <a:ext cx="19735800" cy="1320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2300"/>
              </a:spcBef>
              <a:buSzTx/>
              <a:buFontTx/>
              <a:buNone/>
              <a:defRPr sz="7000">
                <a:solidFill>
                  <a:srgbClr val="747676"/>
                </a:solidFill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03" name="-Johnny Appleseed"/>
          <p:cNvSpPr txBox="1"/>
          <p:nvPr>
            <p:ph type="body" sz="quarter" idx="22"/>
          </p:nvPr>
        </p:nvSpPr>
        <p:spPr>
          <a:xfrm>
            <a:off x="3632200" y="10756900"/>
            <a:ext cx="19735800" cy="1320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2300"/>
              </a:spcBef>
              <a:buSzTx/>
              <a:buFontTx/>
              <a:buNone/>
              <a:defRPr i="1" sz="7000">
                <a:solidFill>
                  <a:srgbClr val="6B6D6D"/>
                </a:solidFill>
              </a:defRPr>
            </a:lvl1pPr>
          </a:lstStyle>
          <a:p>
            <a:pPr/>
            <a:r>
              <a:t>-Johnny Appleseed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Abstract background with layers of red and white rectangles"/>
          <p:cNvSpPr/>
          <p:nvPr>
            <p:ph type="pic" idx="21"/>
          </p:nvPr>
        </p:nvSpPr>
        <p:spPr>
          <a:xfrm>
            <a:off x="-127000" y="-2540000"/>
            <a:ext cx="24637999" cy="2676815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bstract background with layers of red and white rectangles"/>
          <p:cNvSpPr/>
          <p:nvPr>
            <p:ph type="pic" idx="21"/>
          </p:nvPr>
        </p:nvSpPr>
        <p:spPr>
          <a:xfrm>
            <a:off x="-38100" y="-4394200"/>
            <a:ext cx="24460199" cy="265749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Rectangle"/>
          <p:cNvSpPr/>
          <p:nvPr>
            <p:ph type="body" sz="half" idx="22"/>
          </p:nvPr>
        </p:nvSpPr>
        <p:spPr>
          <a:xfrm>
            <a:off x="0" y="7620000"/>
            <a:ext cx="24384000" cy="50800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</a:p>
        </p:txBody>
      </p:sp>
      <p:sp>
        <p:nvSpPr>
          <p:cNvPr id="23" name="Line"/>
          <p:cNvSpPr/>
          <p:nvPr/>
        </p:nvSpPr>
        <p:spPr>
          <a:xfrm>
            <a:off x="1016000" y="10718800"/>
            <a:ext cx="22352002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1016000" y="7823200"/>
            <a:ext cx="22352000" cy="31115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sz="quarter" idx="1"/>
          </p:nvPr>
        </p:nvSpPr>
        <p:spPr>
          <a:xfrm>
            <a:off x="1016000" y="10795000"/>
            <a:ext cx="22352000" cy="17272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/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xfrm>
            <a:off x="22948900" y="12922250"/>
            <a:ext cx="419088" cy="469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Line"/>
          <p:cNvSpPr/>
          <p:nvPr/>
        </p:nvSpPr>
        <p:spPr>
          <a:xfrm>
            <a:off x="1016000" y="10718800"/>
            <a:ext cx="120904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2" name="Abstract background with overlapping blue, green, and white circles of different sizes"/>
          <p:cNvSpPr/>
          <p:nvPr>
            <p:ph type="pic" idx="21"/>
          </p:nvPr>
        </p:nvSpPr>
        <p:spPr>
          <a:xfrm>
            <a:off x="12306300" y="-114300"/>
            <a:ext cx="13931900" cy="13931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1016000" y="1155700"/>
            <a:ext cx="12090400" cy="97790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sz="quarter" idx="1"/>
          </p:nvPr>
        </p:nvSpPr>
        <p:spPr>
          <a:xfrm>
            <a:off x="1016000" y="10795000"/>
            <a:ext cx="12090400" cy="19050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Line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Line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Line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2" name="Abstract background with layers of red and white rectangles"/>
          <p:cNvSpPr/>
          <p:nvPr>
            <p:ph type="pic" idx="21"/>
          </p:nvPr>
        </p:nvSpPr>
        <p:spPr>
          <a:xfrm>
            <a:off x="-381000" y="-114300"/>
            <a:ext cx="13931900" cy="1513643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3" name="Title Text"/>
          <p:cNvSpPr txBox="1"/>
          <p:nvPr>
            <p:ph type="title"/>
          </p:nvPr>
        </p:nvSpPr>
        <p:spPr>
          <a:xfrm>
            <a:off x="13208000" y="1016000"/>
            <a:ext cx="10160000" cy="1016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4" name="Body Level One…"/>
          <p:cNvSpPr txBox="1"/>
          <p:nvPr>
            <p:ph type="body" sz="half" idx="1"/>
          </p:nvPr>
        </p:nvSpPr>
        <p:spPr>
          <a:xfrm>
            <a:off x="13208000" y="2540000"/>
            <a:ext cx="10160000" cy="10160000"/>
          </a:xfrm>
          <a:prstGeom prst="rect">
            <a:avLst/>
          </a:prstGeom>
        </p:spPr>
        <p:txBody>
          <a:bodyPr/>
          <a:lstStyle>
            <a:lvl1pPr marL="571500" indent="-571500">
              <a:defRPr sz="4000"/>
            </a:lvl1pPr>
            <a:lvl2pPr marL="1143000" indent="-571500">
              <a:defRPr sz="4000"/>
            </a:lvl2pPr>
            <a:lvl3pPr marL="1714500" indent="-571500">
              <a:defRPr sz="4000"/>
            </a:lvl3pPr>
            <a:lvl4pPr marL="2286000" indent="-571500">
              <a:defRPr sz="4000"/>
            </a:lvl4pPr>
            <a:lvl5pPr marL="2857500" indent="-571500">
              <a:defRPr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Abstract background with layers of red and white rectangles"/>
          <p:cNvSpPr/>
          <p:nvPr>
            <p:ph type="pic" idx="21"/>
          </p:nvPr>
        </p:nvSpPr>
        <p:spPr>
          <a:xfrm>
            <a:off x="1016000" y="-1333500"/>
            <a:ext cx="13970000" cy="1517782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Abstract background with overlapping green and yellow shapes"/>
          <p:cNvSpPr/>
          <p:nvPr>
            <p:ph type="pic" sz="half" idx="22"/>
          </p:nvPr>
        </p:nvSpPr>
        <p:spPr>
          <a:xfrm>
            <a:off x="15240000" y="-1130300"/>
            <a:ext cx="9296400" cy="80348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Abstract background with overlapping blue, green, and white circles of different sizes"/>
          <p:cNvSpPr/>
          <p:nvPr>
            <p:ph type="pic" sz="half" idx="23"/>
          </p:nvPr>
        </p:nvSpPr>
        <p:spPr>
          <a:xfrm>
            <a:off x="15240000" y="5778500"/>
            <a:ext cx="8382000" cy="8382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1016000" y="11137900"/>
            <a:ext cx="22352000" cy="190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0"/>
              </a:spcBef>
              <a:buSzTx/>
              <a:buFontTx/>
              <a:buNone/>
              <a:defRPr i="1" spc="39" sz="4000"/>
            </a:lvl1pPr>
            <a:lvl2pPr marL="0" indent="0">
              <a:spcBef>
                <a:spcPts val="2000"/>
              </a:spcBef>
              <a:buSzTx/>
              <a:buFontTx/>
              <a:buNone/>
              <a:defRPr i="1" spc="39" sz="4000"/>
            </a:lvl2pPr>
            <a:lvl3pPr marL="0" indent="0">
              <a:spcBef>
                <a:spcPts val="2000"/>
              </a:spcBef>
              <a:buSzTx/>
              <a:buFontTx/>
              <a:buNone/>
              <a:defRPr i="1" spc="39" sz="4000"/>
            </a:lvl3pPr>
            <a:lvl4pPr marL="0" indent="0">
              <a:spcBef>
                <a:spcPts val="2000"/>
              </a:spcBef>
              <a:buSzTx/>
              <a:buFontTx/>
              <a:buNone/>
              <a:defRPr i="1" spc="39" sz="4000"/>
            </a:lvl4pPr>
            <a:lvl5pPr marL="0" indent="0">
              <a:spcBef>
                <a:spcPts val="2000"/>
              </a:spcBef>
              <a:buSzTx/>
              <a:buFontTx/>
              <a:buNone/>
              <a:defRPr i="1" spc="39"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016000" y="1016000"/>
            <a:ext cx="22352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016000" y="2540000"/>
            <a:ext cx="22352000" cy="1016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2948900" y="12928600"/>
            <a:ext cx="41908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i="0" spc="0" sz="2500">
                <a:solidFill>
                  <a:srgbClr val="747676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1pPr>
      <a:lvl2pPr marL="0" marR="0" indent="3429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2pPr>
      <a:lvl3pPr marL="0" marR="0" indent="6858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3pPr>
      <a:lvl4pPr marL="0" marR="0" indent="10287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4pPr>
      <a:lvl5pPr marL="0" marR="0" indent="13716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5pPr>
      <a:lvl6pPr marL="0" marR="0" indent="17145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6pPr>
      <a:lvl7pPr marL="0" marR="0" indent="20574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7pPr>
      <a:lvl8pPr marL="0" marR="0" indent="24003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8pPr>
      <a:lvl9pPr marL="0" marR="0" indent="27432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1pPr>
      <a:lvl2pPr marL="127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2pPr>
      <a:lvl3pPr marL="190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3pPr>
      <a:lvl4pPr marL="254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4pPr>
      <a:lvl5pPr marL="317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5pPr>
      <a:lvl6pPr marL="381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444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508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571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hyperlink" Target="http://www.adafruit.com" TargetMode="External"/><Relationship Id="rId4" Type="http://schemas.openxmlformats.org/officeDocument/2006/relationships/hyperlink" Target="http://www.circuitpython.org" TargetMode="External"/><Relationship Id="rId5" Type="http://schemas.openxmlformats.org/officeDocument/2006/relationships/hyperlink" Target="http://adafru.it/discord" TargetMode="External"/><Relationship Id="rId6" Type="http://schemas.openxmlformats.org/officeDocument/2006/relationships/hyperlink" Target="http://learn.adafruit.com" TargetMode="Externa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4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rgbClr val="B51A00"/>
            </a:gs>
            <a:gs pos="100000">
              <a:srgbClr val="E63B7A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Line"/>
          <p:cNvSpPr/>
          <p:nvPr/>
        </p:nvSpPr>
        <p:spPr>
          <a:xfrm>
            <a:off x="1016000" y="7874000"/>
            <a:ext cx="22351997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9" name="Running python on…"/>
          <p:cNvSpPr txBox="1"/>
          <p:nvPr>
            <p:ph type="ctrTitle"/>
          </p:nvPr>
        </p:nvSpPr>
        <p:spPr>
          <a:prstGeom prst="rect">
            <a:avLst/>
          </a:prstGeom>
          <a:effectLst>
            <a:outerShdw sx="100000" sy="100000" kx="0" ky="0" algn="b" rotWithShape="0" blurRad="190500" dist="12700" dir="5400000">
              <a:srgbClr val="000000"/>
            </a:outerShdw>
          </a:effectLst>
        </p:spPr>
        <p:txBody>
          <a:bodyPr/>
          <a:lstStyle/>
          <a:p>
            <a:pPr defTabSz="742950">
              <a:defRPr sz="15389">
                <a:gradFill flip="none" rotWithShape="1">
                  <a:gsLst>
                    <a:gs pos="0">
                      <a:srgbClr val="BE38F3"/>
                    </a:gs>
                    <a:gs pos="100000">
                      <a:srgbClr val="A7C6FF"/>
                    </a:gs>
                  </a:gsLst>
                  <a:lin ang="5400000" scaled="0"/>
                </a:gra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Running python on</a:t>
            </a:r>
          </a:p>
          <a:p>
            <a:pPr defTabSz="742950">
              <a:defRPr sz="15389">
                <a:gradFill flip="none" rotWithShape="1">
                  <a:gsLst>
                    <a:gs pos="0">
                      <a:srgbClr val="BE38F3"/>
                    </a:gs>
                    <a:gs pos="100000">
                      <a:srgbClr val="A7C6FF"/>
                    </a:gs>
                  </a:gsLst>
                  <a:lin ang="5400000" scaled="0"/>
                </a:gra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Hardware with</a:t>
            </a:r>
          </a:p>
          <a:p>
            <a:pPr defTabSz="742950">
              <a:defRPr sz="15389">
                <a:gradFill flip="none" rotWithShape="1">
                  <a:gsLst>
                    <a:gs pos="0">
                      <a:srgbClr val="BE38F3"/>
                    </a:gs>
                    <a:gs pos="100000">
                      <a:srgbClr val="A7C6FF"/>
                    </a:gs>
                  </a:gsLst>
                  <a:lin ang="5400000" scaled="0"/>
                </a:gra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Circuitpython</a:t>
            </a:r>
          </a:p>
        </p:txBody>
      </p:sp>
      <p:sp>
        <p:nvSpPr>
          <p:cNvPr id="130" name="Tammy Cravit…"/>
          <p:cNvSpPr txBox="1"/>
          <p:nvPr>
            <p:ph type="subTitle" sz="half" idx="1"/>
          </p:nvPr>
        </p:nvSpPr>
        <p:spPr>
          <a:xfrm>
            <a:off x="1016000" y="9193421"/>
            <a:ext cx="22352000" cy="3379580"/>
          </a:xfrm>
          <a:prstGeom prst="rect">
            <a:avLst/>
          </a:prstGeom>
        </p:spPr>
        <p:txBody>
          <a:bodyPr/>
          <a:lstStyle/>
          <a:p>
            <a:pPr defTabSz="775969">
              <a:defRPr sz="6580">
                <a:solidFill>
                  <a:srgbClr val="CBCBCB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Tammy Cravit</a:t>
            </a:r>
          </a:p>
          <a:p>
            <a:pPr defTabSz="775969">
              <a:defRPr sz="4512">
                <a:solidFill>
                  <a:srgbClr val="CBCBCB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  <a:p>
            <a:pPr defTabSz="775969">
              <a:defRPr sz="4512">
                <a:solidFill>
                  <a:srgbClr val="CBCBCB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itsme@tammymakesthings.com</a:t>
            </a:r>
            <a:br/>
            <a:r>
              <a:t>github.com/</a:t>
            </a:r>
            <a:r>
              <a:rPr b="1"/>
              <a:t>TammyMakesThings</a:t>
            </a:r>
          </a:p>
          <a:p>
            <a:pPr defTabSz="775969">
              <a:defRPr sz="4512">
                <a:solidFill>
                  <a:srgbClr val="CBCBCB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twitch.tv/</a:t>
            </a:r>
            <a:r>
              <a:rPr b="1"/>
              <a:t>TammyMakesThings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Line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7" name="The blinking neopixe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The blinking neopixel</a:t>
            </a:r>
          </a:p>
        </p:txBody>
      </p:sp>
      <p:sp>
        <p:nvSpPr>
          <p:cNvPr id="178" name="import tim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rPr>
                <a:solidFill>
                  <a:srgbClr val="A90D91"/>
                </a:solidFill>
              </a:rPr>
              <a:t>import</a:t>
            </a:r>
            <a:r>
              <a:rPr>
                <a:solidFill>
                  <a:srgbClr val="000000"/>
                </a:solidFill>
              </a:rPr>
              <a:t> time</a:t>
            </a:r>
            <a:endParaRPr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rPr>
                <a:solidFill>
                  <a:srgbClr val="A90D91"/>
                </a:solidFill>
              </a:rPr>
              <a:t>import</a:t>
            </a:r>
            <a:r>
              <a:t> board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rPr>
                <a:solidFill>
                  <a:srgbClr val="A90D91"/>
                </a:solidFill>
              </a:rPr>
              <a:t>import</a:t>
            </a:r>
            <a:r>
              <a:t> neopixel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pixel = neopixel.NeoPixel(board.NEOPIXEL, </a:t>
            </a:r>
            <a:r>
              <a:rPr>
                <a:solidFill>
                  <a:srgbClr val="1C01CE"/>
                </a:solidFill>
              </a:rPr>
              <a:t>1</a:t>
            </a:r>
            <a:r>
              <a:t>)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while</a:t>
            </a:r>
            <a:r>
              <a:rPr>
                <a:solidFill>
                  <a:srgbClr val="000000"/>
                </a:solidFill>
              </a:rPr>
              <a:t> </a:t>
            </a:r>
            <a:r>
              <a:t>True</a:t>
            </a:r>
            <a:r>
              <a:rPr>
                <a:solidFill>
                  <a:srgbClr val="000000"/>
                </a:solidFill>
              </a:rPr>
              <a:t>:</a:t>
            </a:r>
            <a:endParaRPr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    pixel.fill((</a:t>
            </a:r>
            <a:r>
              <a:rPr>
                <a:solidFill>
                  <a:srgbClr val="1C01CE"/>
                </a:solidFill>
              </a:rPr>
              <a:t>140</a:t>
            </a:r>
            <a:r>
              <a:t>, </a:t>
            </a:r>
            <a:r>
              <a:rPr>
                <a:solidFill>
                  <a:srgbClr val="1C01CE"/>
                </a:solidFill>
              </a:rPr>
              <a:t>25</a:t>
            </a:r>
            <a:r>
              <a:t>, </a:t>
            </a:r>
            <a:r>
              <a:rPr>
                <a:solidFill>
                  <a:srgbClr val="1C01CE"/>
                </a:solidFill>
              </a:rPr>
              <a:t>255</a:t>
            </a:r>
            <a:r>
              <a:t>))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    time.sleep(1</a:t>
            </a:r>
            <a:r>
              <a:rPr>
                <a:solidFill>
                  <a:srgbClr val="1C01CE"/>
                </a:solidFill>
              </a:rPr>
              <a:t>.0</a:t>
            </a:r>
            <a:r>
              <a:t>)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    pixel.fill((</a:t>
            </a:r>
            <a:r>
              <a:rPr>
                <a:solidFill>
                  <a:srgbClr val="1C01CE"/>
                </a:solidFill>
              </a:rPr>
              <a:t>0</a:t>
            </a:r>
            <a:r>
              <a:t>, </a:t>
            </a:r>
            <a:r>
              <a:rPr>
                <a:solidFill>
                  <a:srgbClr val="1C01CE"/>
                </a:solidFill>
              </a:rPr>
              <a:t>0</a:t>
            </a:r>
            <a:r>
              <a:t>, </a:t>
            </a:r>
            <a:r>
              <a:rPr>
                <a:solidFill>
                  <a:srgbClr val="1C01CE"/>
                </a:solidFill>
              </a:rPr>
              <a:t>0</a:t>
            </a:r>
            <a:r>
              <a:t>))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    time.sleep(</a:t>
            </a:r>
            <a:r>
              <a:rPr>
                <a:solidFill>
                  <a:srgbClr val="1C01CE"/>
                </a:solidFill>
              </a:rPr>
              <a:t>1.0</a:t>
            </a:r>
            <a: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55" t="16535" r="155" b="3185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81" name="Rectangle"/>
          <p:cNvSpPr/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</a:p>
        </p:txBody>
      </p:sp>
      <p:sp>
        <p:nvSpPr>
          <p:cNvPr id="182" name="Line"/>
          <p:cNvSpPr/>
          <p:nvPr/>
        </p:nvSpPr>
        <p:spPr>
          <a:xfrm>
            <a:off x="1016000" y="10718800"/>
            <a:ext cx="22352002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83" name="Demo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 2</a:t>
            </a:r>
          </a:p>
        </p:txBody>
      </p:sp>
      <p:sp>
        <p:nvSpPr>
          <p:cNvPr id="184" name="Fun with NeoPixels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Fun with NeoPixels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Line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87" name="Rainbow neopixe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Rainbow neopixels</a:t>
            </a:r>
          </a:p>
        </p:txBody>
      </p:sp>
      <p:sp>
        <p:nvSpPr>
          <p:cNvPr id="188" name="import tim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rPr>
                <a:solidFill>
                  <a:srgbClr val="A90D91"/>
                </a:solidFill>
              </a:rPr>
              <a:t>import</a:t>
            </a:r>
            <a:r>
              <a:rPr>
                <a:solidFill>
                  <a:srgbClr val="000000"/>
                </a:solidFill>
              </a:rPr>
              <a:t> time</a:t>
            </a:r>
            <a:endParaRPr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rPr>
                <a:solidFill>
                  <a:srgbClr val="A90D91"/>
                </a:solidFill>
              </a:rPr>
              <a:t>import</a:t>
            </a:r>
            <a:r>
              <a:t> board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rPr>
                <a:solidFill>
                  <a:srgbClr val="A90D91"/>
                </a:solidFill>
              </a:rPr>
              <a:t>from</a:t>
            </a:r>
            <a:r>
              <a:t> rainbowio </a:t>
            </a:r>
            <a:r>
              <a:rPr>
                <a:solidFill>
                  <a:srgbClr val="A90D91"/>
                </a:solidFill>
              </a:rPr>
              <a:t>import</a:t>
            </a:r>
            <a:r>
              <a:t> colorwheel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rPr>
                <a:solidFill>
                  <a:srgbClr val="A90D91"/>
                </a:solidFill>
              </a:rPr>
              <a:t>import</a:t>
            </a:r>
            <a:r>
              <a:t> neopixel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pixels = neopixel.NeoPixel(board.NEOPIXEL, </a:t>
            </a:r>
            <a:r>
              <a:rPr>
                <a:solidFill>
                  <a:srgbClr val="1C01CE"/>
                </a:solidFill>
              </a:rPr>
              <a:t>1</a:t>
            </a:r>
            <a:r>
              <a:t>, auto_write=</a:t>
            </a:r>
            <a:r>
              <a:rPr>
                <a:solidFill>
                  <a:srgbClr val="A90D91"/>
                </a:solidFill>
              </a:rPr>
              <a:t>False</a:t>
            </a:r>
            <a:r>
              <a:t>)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while</a:t>
            </a:r>
            <a:r>
              <a:rPr>
                <a:solidFill>
                  <a:srgbClr val="000000"/>
                </a:solidFill>
              </a:rPr>
              <a:t> </a:t>
            </a:r>
            <a:r>
              <a:t>True</a:t>
            </a:r>
            <a:r>
              <a:rPr>
                <a:solidFill>
                  <a:srgbClr val="000000"/>
                </a:solidFill>
              </a:rPr>
              <a:t>:</a:t>
            </a:r>
            <a:endParaRPr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    </a:t>
            </a:r>
            <a:r>
              <a:rPr>
                <a:solidFill>
                  <a:srgbClr val="A90D91"/>
                </a:solidFill>
              </a:rPr>
              <a:t>for</a:t>
            </a:r>
            <a:r>
              <a:t> i in </a:t>
            </a:r>
            <a:r>
              <a:rPr>
                <a:solidFill>
                  <a:srgbClr val="A90D91"/>
                </a:solidFill>
              </a:rPr>
              <a:t>range</a:t>
            </a:r>
            <a:r>
              <a:t>(</a:t>
            </a:r>
            <a:r>
              <a:rPr>
                <a:solidFill>
                  <a:srgbClr val="1C01CE"/>
                </a:solidFill>
              </a:rPr>
              <a:t>255</a:t>
            </a:r>
            <a:r>
              <a:t>):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        pixels.fill(colorwheel(i % </a:t>
            </a:r>
            <a:r>
              <a:rPr>
                <a:solidFill>
                  <a:srgbClr val="1C01CE"/>
                </a:solidFill>
              </a:rPr>
              <a:t>255)</a:t>
            </a:r>
            <a:r>
              <a:t>)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        pixels.show()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        time.sleep(</a:t>
            </a:r>
            <a:r>
              <a:rPr>
                <a:solidFill>
                  <a:srgbClr val="1C01CE"/>
                </a:solidFill>
              </a:rPr>
              <a:t>0.1</a:t>
            </a:r>
            <a: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Line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91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192" name="That’s cool - what else can it do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51205">
              <a:spcBef>
                <a:spcPts val="3000"/>
              </a:spcBef>
              <a:defRPr sz="6825"/>
            </a:lvl1pPr>
          </a:lstStyle>
          <a:p>
            <a:pPr/>
            <a:r>
              <a:t>That’s cool - what else can it do?</a:t>
            </a:r>
          </a:p>
        </p:txBody>
      </p:sp>
      <p:sp>
        <p:nvSpPr>
          <p:cNvPr id="193" name="Let’s try some code that talks to the environment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Let’s try some code that talks to the environment.</a:t>
            </a:r>
          </a:p>
          <a:p>
            <a:pPr lvl="1"/>
            <a:r>
              <a:t>BMP-280 temperature/barometric pressure sensor</a:t>
            </a:r>
          </a:p>
          <a:p>
            <a:pPr/>
            <a:r>
              <a:t>We’ll connect these to our microcontroller with STEMMA QT, standard connectors for I2C sensors which makes the hardware super easy.</a:t>
            </a:r>
          </a:p>
          <a:p>
            <a:pPr/>
            <a:r>
              <a:t>If your microcontroller or sensor don’t have STEMMA QT ports, you can connect them directly. (See the documentation for which pins to use.)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55" t="16535" r="155" b="3185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96" name="Rectangle"/>
          <p:cNvSpPr/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</a:p>
        </p:txBody>
      </p:sp>
      <p:sp>
        <p:nvSpPr>
          <p:cNvPr id="197" name="Line"/>
          <p:cNvSpPr/>
          <p:nvPr/>
        </p:nvSpPr>
        <p:spPr>
          <a:xfrm>
            <a:off x="1016000" y="10718800"/>
            <a:ext cx="22352002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98" name="Demo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 3</a:t>
            </a:r>
          </a:p>
        </p:txBody>
      </p:sp>
      <p:sp>
        <p:nvSpPr>
          <p:cNvPr id="199" name="Let’s interact with the environment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Let’s interact with the environment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Line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02" name="Reading the sensor valu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Reading the sensor values</a:t>
            </a:r>
          </a:p>
        </p:txBody>
      </p:sp>
      <p:sp>
        <p:nvSpPr>
          <p:cNvPr id="203" name="import board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rPr>
                <a:solidFill>
                  <a:srgbClr val="A90D91"/>
                </a:solidFill>
              </a:rPr>
              <a:t>import</a:t>
            </a:r>
            <a:r>
              <a:t> board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rPr>
                <a:solidFill>
                  <a:srgbClr val="A90D91"/>
                </a:solidFill>
              </a:rPr>
              <a:t>import</a:t>
            </a:r>
            <a:r>
              <a:t> adafruit_bmp280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i2c = board.I2C()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sensor = adafruit_bmp280.Adafruit_BMP280_I2C(i2c)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solidFill>
                  <a:srgbClr val="263E0F"/>
                </a:solidFill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# Calibrate the sensor</a:t>
            </a:r>
            <a:endParaRPr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sensor.sea_level_pressure = </a:t>
            </a:r>
            <a:r>
              <a:rPr>
                <a:solidFill>
                  <a:srgbClr val="1C01CE"/>
                </a:solidFill>
              </a:rPr>
              <a:t>1011.85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while</a:t>
            </a:r>
            <a:r>
              <a:rPr>
                <a:solidFill>
                  <a:srgbClr val="000000"/>
                </a:solidFill>
              </a:rPr>
              <a:t> </a:t>
            </a:r>
            <a:r>
              <a:t>True</a:t>
            </a:r>
            <a:r>
              <a:rPr>
                <a:solidFill>
                  <a:srgbClr val="000000"/>
                </a:solidFill>
              </a:rPr>
              <a:t>:</a:t>
            </a:r>
            <a:endParaRPr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    </a:t>
            </a:r>
            <a:r>
              <a:rPr>
                <a:solidFill>
                  <a:srgbClr val="A90D91"/>
                </a:solidFill>
              </a:rPr>
              <a:t>print</a:t>
            </a:r>
            <a:r>
              <a:t>(f"Temperature: {((sensor.temperature*</a:t>
            </a:r>
            <a:r>
              <a:rPr>
                <a:solidFill>
                  <a:srgbClr val="1C01CE"/>
                </a:solidFill>
              </a:rPr>
              <a:t>1.8</a:t>
            </a:r>
            <a:r>
              <a:t>)+</a:t>
            </a:r>
            <a:r>
              <a:rPr>
                <a:solidFill>
                  <a:srgbClr val="1C01CE"/>
                </a:solidFill>
              </a:rPr>
              <a:t>32</a:t>
            </a:r>
            <a:r>
              <a:t>):.2f} F")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    </a:t>
            </a:r>
            <a:r>
              <a:rPr>
                <a:solidFill>
                  <a:srgbClr val="A90D91"/>
                </a:solidFill>
              </a:rPr>
              <a:t>print</a:t>
            </a:r>
            <a:r>
              <a:t>(f"Pressure   : {(sensor.pressure / </a:t>
            </a:r>
            <a:r>
              <a:rPr>
                <a:solidFill>
                  <a:srgbClr val="1C01CE"/>
                </a:solidFill>
              </a:rPr>
              <a:t>33.86</a:t>
            </a:r>
            <a:r>
              <a:t>):.2f} in Hg")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    </a:t>
            </a:r>
            <a:r>
              <a:rPr>
                <a:solidFill>
                  <a:srgbClr val="A90D91"/>
                </a:solidFill>
              </a:rPr>
              <a:t>print</a:t>
            </a:r>
            <a:r>
              <a:t>(f"Altitude   : {(sensor.altitude * </a:t>
            </a:r>
            <a:r>
              <a:rPr>
                <a:solidFill>
                  <a:srgbClr val="1C01CE"/>
                </a:solidFill>
              </a:rPr>
              <a:t>3.3</a:t>
            </a:r>
            <a:r>
              <a:t>):.1f} ft MSL\n")</a:t>
            </a:r>
          </a:p>
          <a:p>
            <a:pPr marL="0" indent="0">
              <a:spcBef>
                <a:spcPts val="0"/>
              </a:spcBef>
              <a:buSzTx/>
              <a:buFontTx/>
              <a:buNone/>
              <a:defRPr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    time.sleep(5)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55" t="16535" r="155" b="3185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06" name="Rectangle"/>
          <p:cNvSpPr/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</a:p>
        </p:txBody>
      </p:sp>
      <p:sp>
        <p:nvSpPr>
          <p:cNvPr id="207" name="Line"/>
          <p:cNvSpPr/>
          <p:nvPr/>
        </p:nvSpPr>
        <p:spPr>
          <a:xfrm>
            <a:off x="1016000" y="10718800"/>
            <a:ext cx="22352002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08" name="Demo 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 4</a:t>
            </a:r>
          </a:p>
        </p:txBody>
      </p:sp>
      <p:sp>
        <p:nvSpPr>
          <p:cNvPr id="209" name="DisplayIO and Drawing on LED displays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DisplayIO and Drawing on LED displays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Line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12" name="Simple display EXAMPLE in displayi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Simple display EXAMPLE in displayio</a:t>
            </a:r>
          </a:p>
        </p:txBody>
      </p:sp>
      <p:sp>
        <p:nvSpPr>
          <p:cNvPr id="213" name="import tim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586104">
              <a:spcBef>
                <a:spcPts val="0"/>
              </a:spcBef>
              <a:buSzTx/>
              <a:buFontTx/>
              <a:buNone/>
              <a:defRPr sz="3195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import</a:t>
            </a:r>
            <a:r>
              <a:rPr>
                <a:solidFill>
                  <a:srgbClr val="000000"/>
                </a:solidFill>
              </a:rPr>
              <a:t> time</a:t>
            </a:r>
            <a:endParaRPr>
              <a:solidFill>
                <a:srgbClr val="000000"/>
              </a:solidFill>
            </a:endParaRPr>
          </a:p>
          <a:p>
            <a:pPr marL="0" indent="0" defTabSz="586104">
              <a:spcBef>
                <a:spcPts val="0"/>
              </a:spcBef>
              <a:buSzTx/>
              <a:buFontTx/>
              <a:buNone/>
              <a:defRPr sz="3195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rPr>
                <a:solidFill>
                  <a:srgbClr val="A90D91"/>
                </a:solidFill>
              </a:rPr>
              <a:t>from</a:t>
            </a:r>
            <a:r>
              <a:t> random </a:t>
            </a:r>
            <a:r>
              <a:rPr>
                <a:solidFill>
                  <a:srgbClr val="A90D91"/>
                </a:solidFill>
              </a:rPr>
              <a:t>import</a:t>
            </a:r>
            <a:r>
              <a:t> randint</a:t>
            </a:r>
          </a:p>
          <a:p>
            <a:pPr marL="0" indent="0" defTabSz="586104">
              <a:spcBef>
                <a:spcPts val="0"/>
              </a:spcBef>
              <a:buSzTx/>
              <a:buFontTx/>
              <a:buNone/>
              <a:defRPr sz="3195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rPr>
                <a:solidFill>
                  <a:srgbClr val="A90D91"/>
                </a:solidFill>
              </a:rPr>
              <a:t>import</a:t>
            </a:r>
            <a:r>
              <a:t> board</a:t>
            </a:r>
          </a:p>
          <a:p>
            <a:pPr marL="0" indent="0" defTabSz="586104">
              <a:spcBef>
                <a:spcPts val="0"/>
              </a:spcBef>
              <a:buSzTx/>
              <a:buFontTx/>
              <a:buNone/>
              <a:defRPr sz="3195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rPr>
                <a:solidFill>
                  <a:srgbClr val="A90D91"/>
                </a:solidFill>
              </a:rPr>
              <a:t>import</a:t>
            </a:r>
            <a:r>
              <a:t> terminalio</a:t>
            </a:r>
          </a:p>
          <a:p>
            <a:pPr marL="0" indent="0" defTabSz="586104">
              <a:spcBef>
                <a:spcPts val="0"/>
              </a:spcBef>
              <a:buSzTx/>
              <a:buFontTx/>
              <a:buNone/>
              <a:defRPr sz="3195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rPr>
                <a:solidFill>
                  <a:srgbClr val="A90D91"/>
                </a:solidFill>
              </a:rPr>
              <a:t>from</a:t>
            </a:r>
            <a:r>
              <a:t> adafruit_display_text </a:t>
            </a:r>
            <a:r>
              <a:rPr>
                <a:solidFill>
                  <a:srgbClr val="A90D91"/>
                </a:solidFill>
              </a:rPr>
              <a:t>import</a:t>
            </a:r>
            <a:r>
              <a:t> label</a:t>
            </a:r>
          </a:p>
          <a:p>
            <a:pPr marL="0" indent="0" defTabSz="586104">
              <a:spcBef>
                <a:spcPts val="0"/>
              </a:spcBef>
              <a:buSzTx/>
              <a:buFontTx/>
              <a:buNone/>
              <a:defRPr sz="3195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</a:p>
          <a:p>
            <a:pPr marL="0" indent="0" defTabSz="586104">
              <a:spcBef>
                <a:spcPts val="0"/>
              </a:spcBef>
              <a:buSzTx/>
              <a:buFontTx/>
              <a:buNone/>
              <a:defRPr sz="3195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display = board.DISPLAY</a:t>
            </a:r>
          </a:p>
          <a:p>
            <a:pPr marL="0" indent="0" defTabSz="586104">
              <a:spcBef>
                <a:spcPts val="0"/>
              </a:spcBef>
              <a:buSzTx/>
              <a:buFontTx/>
              <a:buNone/>
              <a:defRPr sz="3195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</a:p>
          <a:p>
            <a:pPr marL="0" indent="0" defTabSz="586104">
              <a:spcBef>
                <a:spcPts val="0"/>
              </a:spcBef>
              <a:buSzTx/>
              <a:buFontTx/>
              <a:buNone/>
              <a:defRPr sz="3195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rPr>
                <a:solidFill>
                  <a:srgbClr val="000000"/>
                </a:solidFill>
              </a:rPr>
              <a:t>text = </a:t>
            </a:r>
            <a:r>
              <a:t>"HELLO WORLD"</a:t>
            </a:r>
            <a:endParaRPr>
              <a:solidFill>
                <a:srgbClr val="000000"/>
              </a:solidFill>
            </a:endParaRPr>
          </a:p>
          <a:p>
            <a:pPr marL="0" indent="0" defTabSz="586104">
              <a:spcBef>
                <a:spcPts val="0"/>
              </a:spcBef>
              <a:buSzTx/>
              <a:buFontTx/>
              <a:buNone/>
              <a:defRPr sz="3195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font = terminalio.FONT</a:t>
            </a:r>
          </a:p>
          <a:p>
            <a:pPr marL="0" indent="0" defTabSz="586104">
              <a:spcBef>
                <a:spcPts val="0"/>
              </a:spcBef>
              <a:buSzTx/>
              <a:buFontTx/>
              <a:buNone/>
              <a:defRPr sz="3195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color = </a:t>
            </a:r>
            <a:r>
              <a:rPr>
                <a:solidFill>
                  <a:srgbClr val="1C01CE"/>
                </a:solidFill>
              </a:rPr>
              <a:t>0x0000FF</a:t>
            </a:r>
          </a:p>
          <a:p>
            <a:pPr marL="0" indent="0" defTabSz="586104">
              <a:spcBef>
                <a:spcPts val="0"/>
              </a:spcBef>
              <a:buSzTx/>
              <a:buFontTx/>
              <a:buNone/>
              <a:defRPr sz="3195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</a:p>
          <a:p>
            <a:pPr marL="0" indent="0" defTabSz="586104">
              <a:spcBef>
                <a:spcPts val="0"/>
              </a:spcBef>
              <a:buSzTx/>
              <a:buFontTx/>
              <a:buNone/>
              <a:defRPr sz="3195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text_area = label.Label(font, text=text, color=color)</a:t>
            </a:r>
          </a:p>
          <a:p>
            <a:pPr marL="0" indent="0" defTabSz="586104">
              <a:spcBef>
                <a:spcPts val="0"/>
              </a:spcBef>
              <a:buSzTx/>
              <a:buFontTx/>
              <a:buNone/>
              <a:defRPr sz="3195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text_area.x = </a:t>
            </a:r>
            <a:r>
              <a:rPr>
                <a:solidFill>
                  <a:srgbClr val="1C01CE"/>
                </a:solidFill>
              </a:rPr>
              <a:t>100</a:t>
            </a:r>
          </a:p>
          <a:p>
            <a:pPr marL="0" indent="0" defTabSz="586104">
              <a:spcBef>
                <a:spcPts val="0"/>
              </a:spcBef>
              <a:buSzTx/>
              <a:buFontTx/>
              <a:buNone/>
              <a:defRPr sz="3195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text_area.y = </a:t>
            </a:r>
            <a:r>
              <a:rPr>
                <a:solidFill>
                  <a:srgbClr val="1C01CE"/>
                </a:solidFill>
              </a:rPr>
              <a:t>80</a:t>
            </a:r>
          </a:p>
          <a:p>
            <a:pPr marL="0" indent="0" defTabSz="586104">
              <a:spcBef>
                <a:spcPts val="0"/>
              </a:spcBef>
              <a:buSzTx/>
              <a:buFontTx/>
              <a:buNone/>
              <a:defRPr sz="3195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display.show(text_area)</a:t>
            </a:r>
          </a:p>
          <a:p>
            <a:pPr marL="0" indent="0" defTabSz="586104">
              <a:spcBef>
                <a:spcPts val="0"/>
              </a:spcBef>
              <a:buSzTx/>
              <a:buFontTx/>
              <a:buNone/>
              <a:defRPr sz="3195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</a:p>
          <a:p>
            <a:pPr marL="0" indent="0" defTabSz="586104">
              <a:spcBef>
                <a:spcPts val="0"/>
              </a:spcBef>
              <a:buSzTx/>
              <a:buFontTx/>
              <a:buNone/>
              <a:defRPr sz="3195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while</a:t>
            </a:r>
            <a:r>
              <a:rPr>
                <a:solidFill>
                  <a:srgbClr val="000000"/>
                </a:solidFill>
              </a:rPr>
              <a:t> </a:t>
            </a:r>
            <a:r>
              <a:t>True</a:t>
            </a:r>
            <a:r>
              <a:rPr>
                <a:solidFill>
                  <a:srgbClr val="000000"/>
                </a:solidFill>
              </a:rPr>
              <a:t>:</a:t>
            </a:r>
            <a:endParaRPr>
              <a:solidFill>
                <a:srgbClr val="000000"/>
              </a:solidFill>
            </a:endParaRPr>
          </a:p>
          <a:p>
            <a:pPr marL="0" indent="0" defTabSz="586104">
              <a:spcBef>
                <a:spcPts val="0"/>
              </a:spcBef>
              <a:buSzTx/>
              <a:buFontTx/>
              <a:buNone/>
              <a:defRPr sz="3195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    time.sleep(</a:t>
            </a:r>
            <a:r>
              <a:rPr>
                <a:solidFill>
                  <a:srgbClr val="1C01CE"/>
                </a:solidFill>
              </a:rPr>
              <a:t>0.5</a:t>
            </a:r>
            <a:r>
              <a:t>)</a:t>
            </a:r>
          </a:p>
          <a:p>
            <a:pPr marL="0" indent="0" defTabSz="586104">
              <a:spcBef>
                <a:spcPts val="0"/>
              </a:spcBef>
              <a:buSzTx/>
              <a:buFontTx/>
              <a:buNone/>
              <a:defRPr sz="3195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    text_area.x = random.randint(</a:t>
            </a:r>
            <a:r>
              <a:rPr>
                <a:solidFill>
                  <a:srgbClr val="1C01CE"/>
                </a:solidFill>
              </a:rPr>
              <a:t>1</a:t>
            </a:r>
            <a:r>
              <a:t>, </a:t>
            </a:r>
            <a:r>
              <a:rPr>
                <a:solidFill>
                  <a:srgbClr val="1C01CE"/>
                </a:solidFill>
              </a:rPr>
              <a:t>120</a:t>
            </a:r>
            <a:r>
              <a:t>)</a:t>
            </a:r>
          </a:p>
          <a:p>
            <a:pPr marL="0" indent="0" defTabSz="586104">
              <a:spcBef>
                <a:spcPts val="0"/>
              </a:spcBef>
              <a:buSzTx/>
              <a:buFontTx/>
              <a:buNone/>
              <a:defRPr sz="3195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    text_area.y = random.randint(</a:t>
            </a:r>
            <a:r>
              <a:rPr>
                <a:solidFill>
                  <a:srgbClr val="1C01CE"/>
                </a:solidFill>
              </a:rPr>
              <a:t>1</a:t>
            </a:r>
            <a:r>
              <a:t>, </a:t>
            </a:r>
            <a:r>
              <a:rPr>
                <a:solidFill>
                  <a:srgbClr val="1C01CE"/>
                </a:solidFill>
              </a:rPr>
              <a:t>120</a:t>
            </a:r>
            <a:r>
              <a:rPr>
                <a:solidFill>
                  <a:srgbClr val="000000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Line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216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217" name="Getting involve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Getting involved</a:t>
            </a:r>
          </a:p>
        </p:txBody>
      </p:sp>
      <p:sp>
        <p:nvSpPr>
          <p:cNvPr id="218" name="Buy a CircuitPython device and try it out!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Buy a CircuitPython device and try it out!</a:t>
            </a:r>
          </a:p>
          <a:p>
            <a:pPr lvl="1"/>
            <a:r>
              <a:rPr u="sng">
                <a:hlinkClick r:id="rId3" invalidUrl="" action="" tgtFrame="" tooltip="" history="1" highlightClick="0" endSnd="0"/>
              </a:rPr>
              <a:t>www.adafruit.com</a:t>
            </a:r>
            <a:r>
              <a:t> </a:t>
            </a:r>
          </a:p>
          <a:p>
            <a:pPr lvl="1"/>
            <a:r>
              <a:rPr u="sng">
                <a:hlinkClick r:id="rId4" invalidUrl="" action="" tgtFrame="" tooltip="" history="1" highlightClick="0" endSnd="0"/>
              </a:rPr>
              <a:t>www.circuitpython.org</a:t>
            </a:r>
            <a:r>
              <a:t> </a:t>
            </a:r>
          </a:p>
          <a:p>
            <a:pPr lvl="1"/>
            <a:r>
              <a:t>Use the discount code </a:t>
            </a:r>
            <a:r>
              <a:rPr b="1"/>
              <a:t>DESERTPY</a:t>
            </a:r>
            <a:r>
              <a:t> on Adafruit to save on your hardware!</a:t>
            </a:r>
          </a:p>
          <a:p>
            <a:pPr/>
            <a:r>
              <a:t>Join the Adafruit Discord (</a:t>
            </a:r>
            <a:r>
              <a:rPr u="sng">
                <a:hlinkClick r:id="rId5" invalidUrl="" action="" tgtFrame="" tooltip="" history="1" highlightClick="0" endSnd="0"/>
              </a:rPr>
              <a:t>adafru.it/discord</a:t>
            </a:r>
            <a:r>
              <a:t>) in the #help-with-circuitpython and #circuitpython-dev channels</a:t>
            </a:r>
          </a:p>
          <a:p>
            <a:pPr/>
            <a:r>
              <a:t>Check out hundreds of project guides at </a:t>
            </a:r>
            <a:r>
              <a:rPr u="sng">
                <a:hlinkClick r:id="rId6" invalidUrl="" action="" tgtFrame="" tooltip="" history="1" highlightClick="0" endSnd="0"/>
              </a:rPr>
              <a:t>learn.adafruit.com</a:t>
            </a: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55" t="16535" r="155" b="3185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21" name="Rectangle"/>
          <p:cNvSpPr/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</a:p>
        </p:txBody>
      </p:sp>
      <p:sp>
        <p:nvSpPr>
          <p:cNvPr id="222" name="Line"/>
          <p:cNvSpPr/>
          <p:nvPr/>
        </p:nvSpPr>
        <p:spPr>
          <a:xfrm>
            <a:off x="1016000" y="10718800"/>
            <a:ext cx="22352002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23" name="Question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Questions?</a:t>
            </a:r>
          </a:p>
        </p:txBody>
      </p:sp>
      <p:sp>
        <p:nvSpPr>
          <p:cNvPr id="224" name="itsme@tammymakesthings.com…"/>
          <p:cNvSpPr txBox="1"/>
          <p:nvPr>
            <p:ph type="body" sz="quarter" idx="1"/>
          </p:nvPr>
        </p:nvSpPr>
        <p:spPr>
          <a:xfrm>
            <a:off x="1016000" y="11287988"/>
            <a:ext cx="22352000" cy="1234213"/>
          </a:xfrm>
          <a:prstGeom prst="rect">
            <a:avLst/>
          </a:prstGeom>
        </p:spPr>
        <p:txBody>
          <a:bodyPr/>
          <a:lstStyle/>
          <a:p>
            <a:pPr defTabSz="495300">
              <a:spcBef>
                <a:spcPts val="400"/>
              </a:spcBef>
              <a:defRPr i="0" sz="4200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itsme@tammymakesthings.com</a:t>
            </a:r>
          </a:p>
          <a:p>
            <a:pPr lvl="1" defTabSz="495300">
              <a:spcBef>
                <a:spcPts val="400"/>
              </a:spcBef>
              <a:defRPr i="0" sz="4200">
                <a:latin typeface="Cascadia Code PL Regular Regular"/>
                <a:ea typeface="Cascadia Code PL Regular Regular"/>
                <a:cs typeface="Cascadia Code PL Regular Regular"/>
                <a:sym typeface="Cascadia Code PL Regular Regular"/>
              </a:defRPr>
            </a:pPr>
            <a:r>
              <a:t>twitch.tv/</a:t>
            </a:r>
            <a:r>
              <a:rPr>
                <a:latin typeface="Cascadia Code PL Regular Bold"/>
                <a:ea typeface="Cascadia Code PL Regular Bold"/>
                <a:cs typeface="Cascadia Code PL Regular Bold"/>
                <a:sym typeface="Cascadia Code PL Regular Bold"/>
              </a:rPr>
              <a:t>tammymakesthings</a:t>
            </a:r>
            <a:r>
              <a:t>            github.com/</a:t>
            </a:r>
            <a:r>
              <a:rPr>
                <a:latin typeface="Cascadia Code PL Regular Bold"/>
                <a:ea typeface="Cascadia Code PL Regular Bold"/>
                <a:cs typeface="Cascadia Code PL Regular Bold"/>
                <a:sym typeface="Cascadia Code PL Regular Bold"/>
              </a:rPr>
              <a:t>tammymakesthings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Line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33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134" name="What are microcontroller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What are microcontrollers?</a:t>
            </a:r>
          </a:p>
        </p:txBody>
      </p:sp>
      <p:sp>
        <p:nvSpPr>
          <p:cNvPr id="135" name="Wikipedia says: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Wikipedia says:</a:t>
            </a:r>
          </a:p>
          <a:p>
            <a:pPr marL="0" indent="0">
              <a:buSzTx/>
              <a:buFontTx/>
              <a:buNone/>
            </a:pPr>
            <a:r>
              <a:t>”A microcontroller is a small computer on a single…integrated circuit. Microcontrollers ate designed for embedded applications, in contrast to the microprocessors used in personal computers consisting of various…chips.”</a:t>
            </a:r>
          </a:p>
          <a:p>
            <a:pPr/>
            <a:r>
              <a:t>Microcontrollers typically include a variety of digital and analog I/O pins for interfacing with external hardware.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IMG_0076.jpeg" descr="IMG_0076.jpe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3244" r="0" b="3244"/>
          <a:stretch>
            <a:fillRect/>
          </a:stretch>
        </p:blipFill>
        <p:spPr>
          <a:xfrm>
            <a:off x="1016000" y="1016000"/>
            <a:ext cx="13970000" cy="9804400"/>
          </a:xfrm>
          <a:prstGeom prst="rect">
            <a:avLst/>
          </a:prstGeom>
        </p:spPr>
      </p:pic>
      <p:pic>
        <p:nvPicPr>
          <p:cNvPr id="138" name="IMG_0078.jpeg" descr="IMG_0078.jpeg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0" t="10860" r="0" b="10860"/>
          <a:stretch>
            <a:fillRect/>
          </a:stretch>
        </p:blipFill>
        <p:spPr>
          <a:xfrm>
            <a:off x="15240000" y="1016000"/>
            <a:ext cx="8128000" cy="4775200"/>
          </a:xfrm>
          <a:prstGeom prst="rect">
            <a:avLst/>
          </a:prstGeom>
        </p:spPr>
      </p:pic>
      <p:pic>
        <p:nvPicPr>
          <p:cNvPr id="139" name="IMG_0079.jpeg" descr="IMG_0079.jpeg"/>
          <p:cNvPicPr>
            <a:picLocks noChangeAspect="1"/>
          </p:cNvPicPr>
          <p:nvPr>
            <p:ph type="pic" idx="23"/>
          </p:nvPr>
        </p:nvPicPr>
        <p:blipFill>
          <a:blip r:embed="rId4">
            <a:extLst/>
          </a:blip>
          <a:srcRect l="0" t="10860" r="0" b="10860"/>
          <a:stretch>
            <a:fillRect/>
          </a:stretch>
        </p:blipFill>
        <p:spPr>
          <a:xfrm>
            <a:off x="15240000" y="6045200"/>
            <a:ext cx="8128000" cy="47752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Line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42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143" name="What is circuitpython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What is circuitpython?</a:t>
            </a:r>
          </a:p>
        </p:txBody>
      </p:sp>
      <p:sp>
        <p:nvSpPr>
          <p:cNvPr id="144" name="A version of Python that runs on more than 300 microcontroller board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version of Python that runs on more than 300 microcontroller boards</a:t>
            </a:r>
          </a:p>
          <a:p>
            <a:pPr/>
            <a:r>
              <a:t>CircuitPython also runs on Raspberry Pi and other single-board computers (SBC)</a:t>
            </a:r>
          </a:p>
          <a:p>
            <a:pPr/>
            <a:r>
              <a:t>CircuitPython is a fork of the MicroPython project</a:t>
            </a:r>
          </a:p>
          <a:p>
            <a:pPr/>
            <a:r>
              <a:t>Sponsored by Adafruit, an NYC-based open source hardware manufacturer</a:t>
            </a:r>
          </a:p>
        </p:txBody>
      </p:sp>
      <p:pic>
        <p:nvPicPr>
          <p:cNvPr id="145" name="IMG_0077.png" descr="IMG_007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1186" y="1162891"/>
            <a:ext cx="10120296" cy="1139021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IMG_0080.png" descr="IMG_008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070881" y="10250664"/>
            <a:ext cx="2615208" cy="261520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IMG_0081.png" descr="IMG_0081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6691970" y="10390352"/>
            <a:ext cx="2335832" cy="233583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IMG_0082.png" descr="IMG_0082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0491084" y="10129518"/>
            <a:ext cx="2857501" cy="2857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Line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51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152" name="Why CircuitPython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Why CircuitPython?</a:t>
            </a:r>
          </a:p>
        </p:txBody>
      </p:sp>
      <p:sp>
        <p:nvSpPr>
          <p:cNvPr id="153" name="Microcontrollers were traditionally programmed in C or C++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Microcontrollers were traditionally programmed in C or C++</a:t>
            </a:r>
          </a:p>
          <a:p>
            <a:pPr/>
            <a:r>
              <a:t>Changing your code typically required recompiling and then re-flashing the microcontroller</a:t>
            </a:r>
          </a:p>
          <a:p>
            <a:pPr/>
            <a:r>
              <a:t>Interfacing with hardware traditionally required direct manipulation of the hardware’s I/O signals</a:t>
            </a:r>
          </a:p>
          <a:p>
            <a:pPr/>
            <a:r>
              <a:t>All of these things added up to significant </a:t>
            </a:r>
            <a:r>
              <a:rPr b="1"/>
              <a:t>barriers to entry and use</a:t>
            </a:r>
            <a:r>
              <a:t> for non-expert users of this hardware.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Line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56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157" name="How does it work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How does it work?</a:t>
            </a:r>
          </a:p>
        </p:txBody>
      </p:sp>
      <p:sp>
        <p:nvSpPr>
          <p:cNvPr id="158" name="Plug a CircuitPython microcontroller into your computer’s USB port. It appears on your computer as a USB drive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54355" indent="-554355" defTabSz="800735">
              <a:spcBef>
                <a:spcPts val="2400"/>
              </a:spcBef>
              <a:defRPr sz="3880"/>
            </a:pPr>
            <a:r>
              <a:t>Plug a CircuitPython microcontroller into your computer’s USB port. It appears on your computer as a USB drive.</a:t>
            </a:r>
          </a:p>
          <a:p>
            <a:pPr marL="554355" indent="-554355" defTabSz="800735">
              <a:spcBef>
                <a:spcPts val="2400"/>
              </a:spcBef>
              <a:defRPr sz="3880"/>
            </a:pPr>
            <a:r>
              <a:t>Download your code (and hardware support libraries) to the drive. CircuitPython automatically starts running your code.</a:t>
            </a:r>
          </a:p>
          <a:p>
            <a:pPr marL="554355" indent="-554355" defTabSz="800735">
              <a:spcBef>
                <a:spcPts val="2400"/>
              </a:spcBef>
              <a:defRPr sz="3880"/>
            </a:pPr>
            <a:r>
              <a:t>Connect to the USB serial port to see debugging output and access a Python REPL.</a:t>
            </a:r>
          </a:p>
          <a:p>
            <a:pPr marL="554355" indent="-554355" defTabSz="800735">
              <a:spcBef>
                <a:spcPts val="2400"/>
              </a:spcBef>
              <a:defRPr sz="3880"/>
            </a:pPr>
            <a:r>
              <a:t>When you change your code, the device automatically restarts.</a:t>
            </a:r>
          </a:p>
          <a:p>
            <a:pPr marL="554355" indent="-554355" defTabSz="800735">
              <a:spcBef>
                <a:spcPts val="2400"/>
              </a:spcBef>
              <a:defRPr sz="3880"/>
            </a:pPr>
            <a:r>
              <a:t>It’s that easy!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Line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61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162" name="Development too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Development tools</a:t>
            </a:r>
          </a:p>
        </p:txBody>
      </p:sp>
      <p:sp>
        <p:nvSpPr>
          <p:cNvPr id="163" name="You can use any Python development tools you want: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You can use any Python development tools you want:</a:t>
            </a:r>
          </a:p>
          <a:p>
            <a:pPr lvl="1"/>
            <a:r>
              <a:t>Visual Studio Code</a:t>
            </a:r>
          </a:p>
          <a:p>
            <a:pPr lvl="1"/>
            <a:r>
              <a:t>PyCharm</a:t>
            </a:r>
          </a:p>
          <a:p>
            <a:pPr lvl="1"/>
            <a:r>
              <a:t>TextMate/Sublime Text/etc.</a:t>
            </a:r>
          </a:p>
          <a:p>
            <a:pPr/>
            <a:r>
              <a:t>The easiest way to install libraries is with </a:t>
            </a:r>
            <a:r>
              <a:rPr b="1"/>
              <a:t>circup</a:t>
            </a:r>
            <a:r>
              <a:t> (pip install circup)</a:t>
            </a:r>
          </a:p>
          <a:p>
            <a:pPr/>
            <a:r>
              <a:t>The </a:t>
            </a:r>
            <a:r>
              <a:rPr b="1"/>
              <a:t>mu editor</a:t>
            </a:r>
            <a:r>
              <a:t> (codewith.mu) is handy for beginners and also provides an integrated connection to the serial port and REPL.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Line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66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167" name="So what can we do with thi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So what can we do with this?</a:t>
            </a:r>
          </a:p>
        </p:txBody>
      </p:sp>
      <p:sp>
        <p:nvSpPr>
          <p:cNvPr id="168" name="CircuitPython projects can interact with: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CircuitPython projects can interact with:</a:t>
            </a:r>
          </a:p>
          <a:p>
            <a:pPr lvl="1"/>
            <a:r>
              <a:t>Sensors</a:t>
            </a:r>
          </a:p>
          <a:p>
            <a:pPr lvl="1"/>
            <a:r>
              <a:t>Lights</a:t>
            </a:r>
          </a:p>
          <a:p>
            <a:pPr lvl="1"/>
            <a:r>
              <a:t>Motors</a:t>
            </a:r>
          </a:p>
          <a:p>
            <a:pPr lvl="1"/>
            <a:r>
              <a:t>WiFi / Bluetooth / LoRA</a:t>
            </a:r>
          </a:p>
          <a:p>
            <a:pPr lvl="1"/>
            <a:r>
              <a:t>And much more!</a:t>
            </a:r>
          </a:p>
          <a:p>
            <a:pPr/>
            <a:r>
              <a:t>Some CircuitPython devices can behave like USB HID devices - so you can build your own smart keyboard.</a:t>
            </a:r>
          </a:p>
          <a:p>
            <a:pPr>
              <a:defRPr b="1"/>
            </a:pPr>
            <a:r>
              <a:t>The limit is really your imagination!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Abstract background with layers of red and white rectangles" descr="Abstract background with layers of red and white rectangl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55" t="16535" r="155" b="3185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71" name="Rectangle"/>
          <p:cNvSpPr/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</a:p>
        </p:txBody>
      </p:sp>
      <p:sp>
        <p:nvSpPr>
          <p:cNvPr id="172" name="Line"/>
          <p:cNvSpPr/>
          <p:nvPr/>
        </p:nvSpPr>
        <p:spPr>
          <a:xfrm>
            <a:off x="1016000" y="10718800"/>
            <a:ext cx="22352002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3" name="Demo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 1</a:t>
            </a:r>
          </a:p>
        </p:txBody>
      </p:sp>
      <p:sp>
        <p:nvSpPr>
          <p:cNvPr id="174" name="The obligatory blinking light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obligatory blinking light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1" spc="39" strike="noStrike" sz="40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 Roman"/>
            <a:ea typeface="Iowan Old Style Roman"/>
            <a:cs typeface="Iowan Old Style Roman"/>
            <a:sym typeface="Iowan Old Style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1" spc="39" strike="noStrike" sz="40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 Roman"/>
            <a:ea typeface="Iowan Old Style Roman"/>
            <a:cs typeface="Iowan Old Style Roman"/>
            <a:sym typeface="Iowan Old Style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